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</p:sldIdLst>
  <p:sldSz cy="5143500" cx="9144000"/>
  <p:notesSz cx="6858000" cy="9144000"/>
  <p:embeddedFontLst>
    <p:embeddedFont>
      <p:font typeface="Oswald ExtraLight"/>
      <p:regular r:id="rId76"/>
      <p:bold r:id="rId77"/>
    </p:embeddedFont>
    <p:embeddedFont>
      <p:font typeface="Raleway"/>
      <p:regular r:id="rId78"/>
      <p:bold r:id="rId79"/>
      <p:italic r:id="rId80"/>
      <p:boldItalic r:id="rId81"/>
    </p:embeddedFont>
    <p:embeddedFont>
      <p:font typeface="Roboto Mono Medium"/>
      <p:regular r:id="rId82"/>
      <p:bold r:id="rId83"/>
      <p:italic r:id="rId84"/>
      <p:boldItalic r:id="rId85"/>
    </p:embeddedFont>
    <p:embeddedFont>
      <p:font typeface="Roboto"/>
      <p:regular r:id="rId86"/>
      <p:bold r:id="rId87"/>
      <p:italic r:id="rId88"/>
      <p:boldItalic r:id="rId89"/>
    </p:embeddedFont>
    <p:embeddedFont>
      <p:font typeface="Lato"/>
      <p:regular r:id="rId90"/>
      <p:bold r:id="rId91"/>
      <p:italic r:id="rId92"/>
      <p:boldItalic r:id="rId93"/>
    </p:embeddedFont>
    <p:embeddedFont>
      <p:font typeface="Roboto Mono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RobotoMono-bold.fntdata"/><Relationship Id="rId94" Type="http://schemas.openxmlformats.org/officeDocument/2006/relationships/font" Target="fonts/RobotoMono-regular.fntdata"/><Relationship Id="rId97" Type="http://schemas.openxmlformats.org/officeDocument/2006/relationships/font" Target="fonts/RobotoMono-boldItalic.fntdata"/><Relationship Id="rId96" Type="http://schemas.openxmlformats.org/officeDocument/2006/relationships/font" Target="fonts/RobotoMon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Lato-bold.fntdata"/><Relationship Id="rId90" Type="http://schemas.openxmlformats.org/officeDocument/2006/relationships/font" Target="fonts/Lato-regular.fntdata"/><Relationship Id="rId93" Type="http://schemas.openxmlformats.org/officeDocument/2006/relationships/font" Target="fonts/Lato-boldItalic.fntdata"/><Relationship Id="rId92" Type="http://schemas.openxmlformats.org/officeDocument/2006/relationships/font" Target="fonts/La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font" Target="fonts/RobotoMonoMedium-italic.fntdata"/><Relationship Id="rId83" Type="http://schemas.openxmlformats.org/officeDocument/2006/relationships/font" Target="fonts/RobotoMonoMedium-bold.fntdata"/><Relationship Id="rId86" Type="http://schemas.openxmlformats.org/officeDocument/2006/relationships/font" Target="fonts/Roboto-regular.fntdata"/><Relationship Id="rId85" Type="http://schemas.openxmlformats.org/officeDocument/2006/relationships/font" Target="fonts/RobotoMonoMedium-boldItalic.fntdata"/><Relationship Id="rId88" Type="http://schemas.openxmlformats.org/officeDocument/2006/relationships/font" Target="fonts/Roboto-italic.fntdata"/><Relationship Id="rId87" Type="http://schemas.openxmlformats.org/officeDocument/2006/relationships/font" Target="fonts/Roboto-bold.fntdata"/><Relationship Id="rId89" Type="http://schemas.openxmlformats.org/officeDocument/2006/relationships/font" Target="fonts/Roboto-boldItalic.fntdata"/><Relationship Id="rId80" Type="http://schemas.openxmlformats.org/officeDocument/2006/relationships/font" Target="fonts/Raleway-italic.fntdata"/><Relationship Id="rId82" Type="http://schemas.openxmlformats.org/officeDocument/2006/relationships/font" Target="fonts/RobotoMonoMedium-regular.fntdata"/><Relationship Id="rId81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font" Target="fonts/OswaldExtraLight-bold.fntdata"/><Relationship Id="rId76" Type="http://schemas.openxmlformats.org/officeDocument/2006/relationships/font" Target="fonts/OswaldExtraLight-regular.fntdata"/><Relationship Id="rId79" Type="http://schemas.openxmlformats.org/officeDocument/2006/relationships/font" Target="fonts/Raleway-bold.fntdata"/><Relationship Id="rId78" Type="http://schemas.openxmlformats.org/officeDocument/2006/relationships/font" Target="fonts/Raleway-regular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ickr.com/photos/idvsolutions/8182119174/sizes/k/in/photostream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elections.nytimes.com/2012/ratings/electoral-map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isual.ly/m/choropleth-maps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sacharlotterost.github.io/2016/10/21/mappoetry/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at4701-edav-d3.github.io/viz/cities/cities.html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at4701-edav-d3.github.io/viz/cities/cities.html" TargetMode="Externa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shingd3js.com/lessons/geojson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sacharlotterost.github.io/2016/10/21/mappoetry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hriswhong.github.io/nyctaxi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277870d4_1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9277870d4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9277870d4_1_1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9277870d4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277870d4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277870d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20eef4f4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20eef4f4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277870d4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9277870d4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9277870d4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9277870d4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20eef4f4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20eef4f4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20eef4f4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20eef4f4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0277BD"/>
                </a:solid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https://www.flickr.com/photos/idvsolutions/8182119174/sizes/k/in/photostream/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20eef4f4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20eef4f4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20eef4f4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20eef4f4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0277BD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http://elections.nytimes.com/2012/ratings/electoral-map</a:t>
            </a:r>
            <a:r>
              <a:rPr lang="en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717f6f3f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717f6f3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Articles	(45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Critique	(15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		(20min)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Projet: Techniques de sketching (20min)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TP : Tuto D3 maps (20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20eef4f4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20eef4f4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20eef4f4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20eef4f4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277870d4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277870d4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9277870d4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9277870d4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– spatial relationship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277870d4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277870d4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277870d4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9277870d4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</a:t>
            </a:r>
            <a:endParaRPr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–  finding critical points, identifying their types					</a:t>
            </a:r>
            <a:endParaRPr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–  identifying what type of critical point is at a specific location		</a:t>
            </a:r>
            <a:endParaRPr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–  predicting where a particle starting at a specified point will end up (advection)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277870d4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277870d4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b8bed1d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b8bed1d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1e carte choroplèthe de l'histoire.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277870d4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9277870d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8595B"/>
                </a:solidFill>
                <a:highlight>
                  <a:srgbClr val="FFFFFF"/>
                </a:highlight>
              </a:rPr>
              <a:t>Isopleth maps differ from </a:t>
            </a:r>
            <a:r>
              <a:rPr lang="en" sz="1200">
                <a:solidFill>
                  <a:srgbClr val="008CBA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choropleth maps</a:t>
            </a:r>
            <a:r>
              <a:rPr lang="en" sz="1200">
                <a:solidFill>
                  <a:srgbClr val="58595B"/>
                </a:solidFill>
                <a:highlight>
                  <a:srgbClr val="FFFFFF"/>
                </a:highlight>
              </a:rPr>
              <a:t> in that the data is not grouped to a predefined region like a state or country. Temperature, for example, works better as an isopleth map than a choropleth map because temperature is continuous but does not change abruptly at any point.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9277870d4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9277870d4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9277870d4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9277870d4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b8bed1da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b8bed1d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277870d4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277870d4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b8bed1da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b8bed1da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20eef4f4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a20eef4f4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9277870d4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9277870d4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b8bed1da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b8bed1da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20eef4f4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a20eef4f4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20eef4f4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20eef4f4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78d28b6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78d28b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5a515ffa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a5a515ff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33dae69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933dae69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9277870d4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9277870d4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20eef4f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20eef4f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b8bed1da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b8bed1da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Gerardus Mercator, 1569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Projection onto a cylinder wrapped around the globe conformal map projection; that is, angles are preserved. All lines of constant bearing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are straight lines.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 bearing means constant compass heading - developed for sailors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b8bed1da_2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b8bed1da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b8bed1da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3b8bed1da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b8bed1da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b8bed1da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		 	 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	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Latitude-Longitude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not preserve angles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Does not preserve areas	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Things are squashed at the top and bottom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b8bed1da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b8bed1da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b8bed1da_2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b8bed1da_2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b8bed1da_2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b8bed1da_2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b8bed1da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b8bed1da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933dae69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933dae69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Incertitude 1.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b8bed1da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3b8bed1da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9277870d4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9277870d4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5a86cf83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5a86cf83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9277870d4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9277870d4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Carte vs. territoire </a:t>
            </a: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https://lisacharlotterost.github.io/2016/10/21/mappoetry/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b8bed1da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b8bed1da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9277870d4_1_2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9277870d4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93ccda5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93ccda5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5a86cf83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5a86cf83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93ccda5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93ccda5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93ccda59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93ccda5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b8bed1d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b8bed1d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Incertitude 2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93ccda59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93ccda59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93ccda59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93ccda59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9277870d4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9277870d4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Objectif 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http://stat4701-edav-d3.github.io/viz/cities/cities.html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93ccda59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93ccda59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Objectif 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http://stat4701-edav-d3.github.io/viz/cities/cities.html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Remarques : 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9277870d4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9277870d4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https://www.dashingd3js.com/lessons/geojson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9277870d4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9277870d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b8bed1da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3b8bed1da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b8bed1da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b8bed1da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93b9625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93b9625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93b9625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93b9625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33dae69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33dae6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 globale du trajet : Trop de détails, pas de “focus + context”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93b9625d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93b9625d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93b9625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93b9625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b8bed1d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b8bed1d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Chemin à la main avec marqueurs principaux.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Carte vs. territoire </a:t>
            </a: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https://lisacharlotterost.github.io/2016/10/21/mappoetry/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b8bed1d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b8bed1d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Straighten wiggly 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directions to right angles Expand regions with turns Contract long straight roads Label carefully to avoid clutter Maintain overall orientation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http://chriswhong.github.io/nyctaxi/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hyperlink" Target="https://observablehq.com/@fil/map-layers-perspective" TargetMode="External"/><Relationship Id="rId5" Type="http://schemas.openxmlformats.org/officeDocument/2006/relationships/hyperlink" Target="https://observablehq.com/@fil/map-layers-perspectiv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colorbrewer2.org/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globe.cid.harvard.edu/" TargetMode="External"/><Relationship Id="rId4" Type="http://schemas.openxmlformats.org/officeDocument/2006/relationships/image" Target="../media/image16.gif"/><Relationship Id="rId5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19.jpg"/><Relationship Id="rId5" Type="http://schemas.openxmlformats.org/officeDocument/2006/relationships/hyperlink" Target="http://vis.cs.brown.edu/results/images/Laidlaw-2001-QCE.011.html" TargetMode="External"/><Relationship Id="rId6" Type="http://schemas.openxmlformats.org/officeDocument/2006/relationships/hyperlink" Target="http://vis.cs.brown.edu/results/images/Laidlaw-2001-QCE.011.html" TargetMode="External"/><Relationship Id="rId7" Type="http://schemas.openxmlformats.org/officeDocument/2006/relationships/hyperlink" Target="http://vis.cs.brown.edu/results/images/Laidlaw-2001-QCE.011.html" TargetMode="External"/><Relationship Id="rId8" Type="http://schemas.openxmlformats.org/officeDocument/2006/relationships/hyperlink" Target="http://hint.fm/wind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Relationship Id="rId4" Type="http://schemas.openxmlformats.org/officeDocument/2006/relationships/hyperlink" Target="https://fr.wikipedia.org/wiki/Carte_choropl%C3%A8th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hyperlink" Target="http://www.comeetie.fr/map_lbc.ph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Relationship Id="rId4" Type="http://schemas.openxmlformats.org/officeDocument/2006/relationships/hyperlink" Target="http://www.ncgia.ucsb.edu/projects/Cartogram_Central/types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hyperlink" Target="https://bost.ocks.org/mike/bubble-map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visionscarto.net/charles-joseph-minard-cinquante-cartes" TargetMode="External"/><Relationship Id="rId4" Type="http://schemas.openxmlformats.org/officeDocument/2006/relationships/image" Target="../media/image2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visionscarto.net/charles-joseph-minard-cinquante-cartes" TargetMode="External"/><Relationship Id="rId4" Type="http://schemas.openxmlformats.org/officeDocument/2006/relationships/image" Target="../media/image3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maps.tnc.org/migrations-in-motion/" TargetMode="External"/><Relationship Id="rId4" Type="http://schemas.openxmlformats.org/officeDocument/2006/relationships/hyperlink" Target="http://maps.tnc.org/migrations-in-motion/" TargetMode="External"/><Relationship Id="rId5" Type="http://schemas.openxmlformats.org/officeDocument/2006/relationships/hyperlink" Target="http://maps.tnc.org/migrations-in-motion/" TargetMode="External"/><Relationship Id="rId6" Type="http://schemas.openxmlformats.org/officeDocument/2006/relationships/image" Target="../media/image3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presentation/d/1J2smDZOr664zUWrpScqSU8U2tFHeKD4qLhRaKXtPE2c/edit#slide=id.p12" TargetMode="External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atelier01.net/metro/paris/isochrone/" TargetMode="External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win.tue.nl/~vanwijk/myriahedral/" TargetMode="External"/><Relationship Id="rId4" Type="http://schemas.openxmlformats.org/officeDocument/2006/relationships/hyperlink" Target="http://www.win.tue.nl/~vanwijk/myriahedral/" TargetMode="External"/><Relationship Id="rId11" Type="http://schemas.openxmlformats.org/officeDocument/2006/relationships/hyperlink" Target="https://www.youtube.com/watch?v=b1xXTi1nFCo" TargetMode="External"/><Relationship Id="rId10" Type="http://schemas.openxmlformats.org/officeDocument/2006/relationships/hyperlink" Target="https://www.youtube.com/watch?v=b1xXTi1nFCo" TargetMode="External"/><Relationship Id="rId12" Type="http://schemas.openxmlformats.org/officeDocument/2006/relationships/image" Target="../media/image35.jpg"/><Relationship Id="rId9" Type="http://schemas.openxmlformats.org/officeDocument/2006/relationships/hyperlink" Target="https://www.youtube.com/watch?v=b1xXTi1nFCo" TargetMode="External"/><Relationship Id="rId5" Type="http://schemas.openxmlformats.org/officeDocument/2006/relationships/hyperlink" Target="http://www.win.tue.nl/~vanwijk/myriahedral/" TargetMode="External"/><Relationship Id="rId6" Type="http://schemas.openxmlformats.org/officeDocument/2006/relationships/hyperlink" Target="http://www.bldgblog.com/2009/12/cracking-the-planet/" TargetMode="External"/><Relationship Id="rId7" Type="http://schemas.openxmlformats.org/officeDocument/2006/relationships/hyperlink" Target="http://www.bldgblog.com/2009/12/cracking-the-planet/" TargetMode="External"/><Relationship Id="rId8" Type="http://schemas.openxmlformats.org/officeDocument/2006/relationships/hyperlink" Target="http://www.bldgblog.com/2009/12/cracking-the-plane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Relationship Id="rId4" Type="http://schemas.openxmlformats.org/officeDocument/2006/relationships/hyperlink" Target="https://hi.stamen.com/msnbc-hurricane-maps-are-live-54c304c9abc1#.89isxhqvj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teczno.com/faumaxion-II/" TargetMode="External"/><Relationship Id="rId4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xkcd.com/977/" TargetMode="External"/><Relationship Id="rId4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d3/d3-geo-projection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gif"/><Relationship Id="rId4" Type="http://schemas.openxmlformats.org/officeDocument/2006/relationships/hyperlink" Target="http://mbtaviz.github.io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raw.githubusercontent.com/alignedleft/d3-book/master/chapter_12/us-states.json" TargetMode="External"/><Relationship Id="rId4" Type="http://schemas.openxmlformats.org/officeDocument/2006/relationships/hyperlink" Target="https://codesandbox.io/embed/d3-carto-tp3-72vry" TargetMode="External"/><Relationship Id="rId5" Type="http://schemas.openxmlformats.org/officeDocument/2006/relationships/hyperlink" Target="https://codesandbox.io/s/d3-carto-cm1-9ibd4?file=/index.html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codesandbox.io/s/d3-carto-cm2-etjs1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codesandbox.io/s/d3-carto-cm2-etjs1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colorbrewer2.org/" TargetMode="External"/><Relationship Id="rId4" Type="http://schemas.openxmlformats.org/officeDocument/2006/relationships/hyperlink" Target="https://observablehq.com/@d3/color-schemes" TargetMode="External"/><Relationship Id="rId5" Type="http://schemas.openxmlformats.org/officeDocument/2006/relationships/hyperlink" Target="https://observablehq.com/@d3/color-schemes" TargetMode="External"/><Relationship Id="rId6" Type="http://schemas.openxmlformats.org/officeDocument/2006/relationships/hyperlink" Target="https://observablehq.com/@d3/color-schemes" TargetMode="External"/><Relationship Id="rId7" Type="http://schemas.openxmlformats.org/officeDocument/2006/relationships/hyperlink" Target="https://codesandbox.io/s/d3-carto-cm2-etjs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codesandbox.io/s/d3-carto-cm2-etjs1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codesandbox.io/s/d3-carto-cm2-etjs1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2.gif"/><Relationship Id="rId4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chimera.labs.oreilly.com/books/1230000000345/ch12.html" TargetMode="External"/><Relationship Id="rId4" Type="http://schemas.openxmlformats.org/officeDocument/2006/relationships/hyperlink" Target="https://github.com/gregoiredavid/france-geojson/" TargetMode="External"/><Relationship Id="rId5" Type="http://schemas.openxmlformats.org/officeDocument/2006/relationships/hyperlink" Target="https://maptimeboston.github.io/d3-maptime/" TargetMode="External"/><Relationship Id="rId6" Type="http://schemas.openxmlformats.org/officeDocument/2006/relationships/hyperlink" Target="https://medium.com/@mbostock/command-line-cartography-part-1-897aa8f8ca2c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leafletjs.com/" TargetMode="External"/><Relationship Id="rId4" Type="http://schemas.openxmlformats.org/officeDocument/2006/relationships/hyperlink" Target="http://unfoldingmaps.org/" TargetMode="External"/><Relationship Id="rId5" Type="http://schemas.openxmlformats.org/officeDocument/2006/relationships/hyperlink" Target="https://www.mapbox.com/" TargetMode="External"/><Relationship Id="rId6" Type="http://schemas.openxmlformats.org/officeDocument/2006/relationships/hyperlink" Target="https://carto.com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ericson.net/content/2011/10/when-maps-shouldnt-be-maps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www.cs171.org/2015/assets/slides/16-maps.pdf" TargetMode="External"/><Relationship Id="rId4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0.png"/><Relationship Id="rId4" Type="http://schemas.openxmlformats.org/officeDocument/2006/relationships/hyperlink" Target="https://medium.com/@hint_fm/design-and-redesign-4ab77206cf9#.3avyf29u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 de </a:t>
            </a:r>
            <a:br>
              <a:rPr lang="en"/>
            </a:br>
            <a:r>
              <a:rPr lang="en"/>
              <a:t>Données spatiales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Critique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Cours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Données spatiales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Types de cartes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Projections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Tuto D3 maps</a:t>
            </a:r>
            <a:endParaRPr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</a:t>
            </a:r>
            <a:endParaRPr/>
          </a:p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Données spatiales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de cartes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Projections</a:t>
            </a:r>
            <a:endParaRPr/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données spatiales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Caractéristique principale : un mapping “direct”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7052" l="7051" r="7060" t="7052"/>
          <a:stretch/>
        </p:blipFill>
        <p:spPr>
          <a:xfrm>
            <a:off x="1526200" y="2657200"/>
            <a:ext cx="2438000" cy="18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b="7162" l="7162" r="7162" t="7162"/>
          <a:stretch/>
        </p:blipFill>
        <p:spPr>
          <a:xfrm>
            <a:off x="4262650" y="2747175"/>
            <a:ext cx="2237450" cy="17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400" y="2747175"/>
            <a:ext cx="181945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1605500" y="2373600"/>
            <a:ext cx="2100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g</a:t>
            </a:r>
            <a:r>
              <a:rPr lang="en"/>
              <a:t>éométriques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2418600" y="4745050"/>
            <a:ext cx="43068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Munzner,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2014, </a:t>
            </a:r>
            <a:r>
              <a:rPr i="1"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Visualization Analysis and Design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253938" y="2373600"/>
            <a:ext cx="2100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Champs scalaires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6844288" y="2260900"/>
            <a:ext cx="2100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Champs de </a:t>
            </a:r>
            <a:br>
              <a:rPr lang="en"/>
            </a:br>
            <a:r>
              <a:rPr lang="en"/>
              <a:t>vecteurs / tenseurs</a:t>
            </a:r>
            <a:endParaRPr/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..organisation en couches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700" y="1211350"/>
            <a:ext cx="5327401" cy="348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2400250" y="4771175"/>
            <a:ext cx="66708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ps://observablehq.com/@fil/map-layers-perspective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données spatiales 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Géométrie: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Données géographiques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Données dérivées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7052" l="7051" r="7060" t="7052"/>
          <a:stretch/>
        </p:blipFill>
        <p:spPr>
          <a:xfrm>
            <a:off x="5609300" y="2022125"/>
            <a:ext cx="2438000" cy="18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2418600" y="4745050"/>
            <a:ext cx="43068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Munzner,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2014, </a:t>
            </a:r>
            <a:r>
              <a:rPr i="1"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Visualization Analysis and Design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 : Carte choroplèthe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Utilisation</a:t>
            </a:r>
            <a:r>
              <a:rPr lang="en"/>
              <a:t> de la spatialité des données</a:t>
            </a:r>
            <a:r>
              <a:rPr lang="en"/>
              <a:t>	</a:t>
            </a:r>
            <a:br>
              <a:rPr lang="en"/>
            </a:br>
            <a:r>
              <a:rPr lang="en"/>
              <a:t>La tâche principale est de comprendre la distribution spatiale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Géométrie / géographie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 avec un attribut quantitatif par région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Codage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Utilisation de la géométrie pour délimiter des zones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Couleur séquentielles pour les valeurs    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http://colorbrewer2.org/</a:t>
            </a:r>
            <a:r>
              <a:rPr lang="en"/>
              <a:t> 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01639"/>
            <a:ext cx="2257699" cy="240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DOT-BASED 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175" y="1152825"/>
            <a:ext cx="5039800" cy="34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00" y="1211350"/>
            <a:ext cx="4857275" cy="342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DOT-DENSITY 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DOT-DENSITY MAPS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http://globe.cid.harvard.edu/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265" y="1407813"/>
            <a:ext cx="3051594" cy="30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0101" y="1407829"/>
            <a:ext cx="3893826" cy="3032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6356" l="0" r="0" t="19640"/>
          <a:stretch/>
        </p:blipFill>
        <p:spPr>
          <a:xfrm>
            <a:off x="2442100" y="1211350"/>
            <a:ext cx="6321601" cy="36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GEO-MAP: GRID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Critique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Cours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Données spatiales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Types de cartes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Projections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Tuto D3 maps</a:t>
            </a:r>
            <a:endParaRPr/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https://observablehq.com/@neocartocnrs/bertin-js-prop-squares</a:t>
            </a:r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280" y="488725"/>
            <a:ext cx="4955269" cy="41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GEO-MAP: GRID</a:t>
            </a:r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21" y="1279103"/>
            <a:ext cx="7657750" cy="3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données spatiales </a:t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Champs scalaires :</a:t>
            </a:r>
            <a:br>
              <a:rPr lang="en"/>
            </a:br>
            <a:r>
              <a:rPr lang="en"/>
              <a:t>une valeur par cellule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Isocontours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Rendu de volumes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b="7162" l="7162" r="7162" t="7162"/>
          <a:stretch/>
        </p:blipFill>
        <p:spPr>
          <a:xfrm>
            <a:off x="6413225" y="2023725"/>
            <a:ext cx="2237450" cy="17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 : isosurfaces</a:t>
            </a:r>
            <a:endParaRPr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Champ scalaire : 1 attribut quantitatif par cellule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Données dérivées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Géométrie de l’isosurface : isocontours calculés à partir des valeurs scalaires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Tâche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Analyse de la structure spatiale 3D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725" y="1595775"/>
            <a:ext cx="2618849" cy="18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données spatiales 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Champs de vecteurs ou de tenseurs</a:t>
            </a:r>
            <a:r>
              <a:rPr lang="en"/>
              <a:t> </a:t>
            </a:r>
            <a:br>
              <a:rPr lang="en"/>
            </a:br>
            <a:r>
              <a:rPr lang="en"/>
              <a:t>Plusieurs valeurs par cellule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Glyphes de flux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Textures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Propriétés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250" y="2270638"/>
            <a:ext cx="1819450" cy="16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 : champ de vecteurs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Champ scalaire : plusieurs attributs par cellule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Tâches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Identifier des points critiques en une position donnée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Prédire la position future d’un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Comprendre un déplacement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 b="0" l="4832" r="4832" t="0"/>
          <a:stretch/>
        </p:blipFill>
        <p:spPr>
          <a:xfrm>
            <a:off x="0" y="3054475"/>
            <a:ext cx="2509801" cy="1724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ntitative Comparative Evaluation of {2D} Vector Field Visualization Methods" id="255" name="Google Shape;255;p37"/>
          <p:cNvPicPr preferRelativeResize="0"/>
          <p:nvPr/>
        </p:nvPicPr>
        <p:blipFill rotWithShape="1">
          <a:blip r:embed="rId4">
            <a:alphaModFix/>
          </a:blip>
          <a:srcRect b="2052" l="2052" r="2052" t="2052"/>
          <a:stretch/>
        </p:blipFill>
        <p:spPr>
          <a:xfrm>
            <a:off x="167925" y="604350"/>
            <a:ext cx="2173950" cy="21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113725" y="2820688"/>
            <a:ext cx="2854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http://vis.cs.brown.edu/results/images/</a:t>
            </a:r>
            <a:br>
              <a:rPr lang="en" sz="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</a:br>
            <a:r>
              <a:rPr lang="en" sz="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Laidlaw-2001-QCE.011.html</a:t>
            </a: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700"/>
          </a:p>
        </p:txBody>
      </p:sp>
      <p:sp>
        <p:nvSpPr>
          <p:cNvPr id="257" name="Google Shape;257;p37"/>
          <p:cNvSpPr txBox="1"/>
          <p:nvPr/>
        </p:nvSpPr>
        <p:spPr>
          <a:xfrm>
            <a:off x="113725" y="4598175"/>
            <a:ext cx="3000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http://hint.fm/wind/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/>
          </a:p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Cartographie</a:t>
            </a:r>
            <a:endParaRPr/>
          </a:p>
        </p:txBody>
      </p:sp>
      <p:sp>
        <p:nvSpPr>
          <p:cNvPr id="264" name="Google Shape;264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Carte choroplèthe</a:t>
            </a:r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Carte figurative de l'instruction populaire de la France, par Charles Dupin, 1826.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83820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850" y="17538"/>
            <a:ext cx="4440300" cy="46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4586725" y="4714500"/>
            <a:ext cx="4440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https://fr.wikipedia.org/wiki/Carte_choropl%C3%A8the</a:t>
            </a:r>
            <a:r>
              <a:rPr lang="en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319500" y="510000"/>
            <a:ext cx="2808000" cy="14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Carte de topographique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contour</a:t>
            </a:r>
            <a:endParaRPr sz="2800"/>
          </a:p>
        </p:txBody>
      </p:sp>
      <p:sp>
        <p:nvSpPr>
          <p:cNvPr id="279" name="Google Shape;279;p40"/>
          <p:cNvSpPr txBox="1"/>
          <p:nvPr>
            <p:ph idx="1" type="body"/>
          </p:nvPr>
        </p:nvSpPr>
        <p:spPr>
          <a:xfrm>
            <a:off x="319500" y="2118900"/>
            <a:ext cx="2808000" cy="25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Pas de région prédéfinies</a:t>
            </a:r>
            <a:endParaRPr/>
          </a:p>
        </p:txBody>
      </p:sp>
      <p:pic>
        <p:nvPicPr>
          <p:cNvPr descr="See original image"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599" y="0"/>
            <a:ext cx="3236400" cy="2118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original image" id="281" name="Google Shape;2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300" y="1643800"/>
            <a:ext cx="3499699" cy="34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Cartogrammes</a:t>
            </a:r>
            <a:endParaRPr/>
          </a:p>
        </p:txBody>
      </p:sp>
      <p:sp>
        <p:nvSpPr>
          <p:cNvPr id="288" name="Google Shape;288;p4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Locations de vacances sur Le Bon Coin, ajusté par habitants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400" y="0"/>
            <a:ext cx="6343427" cy="519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/>
        </p:nvSpPr>
        <p:spPr>
          <a:xfrm>
            <a:off x="3800175" y="4423750"/>
            <a:ext cx="5185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http://www.comeetie.fr/map_lbc.php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sp>
        <p:nvSpPr>
          <p:cNvPr id="291" name="Google Shape;291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Critique</a:t>
            </a:r>
            <a:endParaRPr/>
          </a:p>
        </p:txBody>
      </p:sp>
      <p:pic>
        <p:nvPicPr>
          <p:cNvPr descr="http://images.caradisiac.com/images/5/0/8/1/75081/S1-Google-Maps-Navigation-un-GPS-evolutif-et-gratuit-251686.jpg"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950" y="1448850"/>
            <a:ext cx="5390639" cy="303628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-53025" y="1337700"/>
            <a:ext cx="31995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À qui s’adresse la visualisation ?</a:t>
            </a:r>
            <a:b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-&gt; 1 proposition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À quelle question la visualisation permet elle de répondre ? </a:t>
            </a:r>
            <a:b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-&gt; 1 proposition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Pourquoi (n’)aimez vous (pas) cette visualisation ?</a:t>
            </a:r>
            <a:b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-&gt; 2 raisons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Quelles améliorations apporter ? -&gt; 3 propositions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Autres formes de cartogrammes </a:t>
            </a:r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/>
          </a:blip>
          <a:srcRect b="1151" l="1162" r="1152" t="12298"/>
          <a:stretch/>
        </p:blipFill>
        <p:spPr>
          <a:xfrm>
            <a:off x="3303825" y="440354"/>
            <a:ext cx="5956501" cy="39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3303825" y="4549300"/>
            <a:ext cx="59565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http://www.ncgia.ucsb.edu/projects/Cartogram_Central/types.html</a:t>
            </a:r>
            <a:r>
              <a:rPr lang="en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 </a:t>
            </a:r>
            <a:br>
              <a:rPr lang="en"/>
            </a:br>
            <a:r>
              <a:rPr lang="en"/>
              <a:t>symbolique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3"/>
          <p:cNvPicPr preferRelativeResize="0"/>
          <p:nvPr/>
        </p:nvPicPr>
        <p:blipFill rotWithShape="1">
          <a:blip r:embed="rId3">
            <a:alphaModFix/>
          </a:blip>
          <a:srcRect b="8062" l="15208" r="16101" t="10828"/>
          <a:stretch/>
        </p:blipFill>
        <p:spPr>
          <a:xfrm>
            <a:off x="2814575" y="-8"/>
            <a:ext cx="6329427" cy="478701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/>
        </p:nvSpPr>
        <p:spPr>
          <a:xfrm>
            <a:off x="3411325" y="4759500"/>
            <a:ext cx="3000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https://bost.ocks.org/mike/bubble-map/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sp>
        <p:nvSpPr>
          <p:cNvPr id="309" name="Google Shape;309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 </a:t>
            </a:r>
            <a:br>
              <a:rPr lang="en"/>
            </a:br>
            <a:r>
              <a:rPr lang="en"/>
              <a:t>symbolique</a:t>
            </a:r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http://visionscarto.net/charles-joseph-minard-cinquante-cartes</a:t>
            </a:r>
            <a:r>
              <a:rPr lang="en"/>
              <a:t> </a:t>
            </a:r>
            <a:endParaRPr/>
          </a:p>
        </p:txBody>
      </p:sp>
      <p:pic>
        <p:nvPicPr>
          <p:cNvPr descr="File:Les élections parisiennes de mai et juin 1869, application de la géométrie à la statistique, par Léon Montigny.jpg" id="316" name="Google Shape;3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800" y="291625"/>
            <a:ext cx="5898199" cy="44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300" y="530588"/>
            <a:ext cx="4415101" cy="40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50" y="508875"/>
            <a:ext cx="41257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 de flux</a:t>
            </a:r>
            <a:endParaRPr/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http://visionscarto.net/charles-joseph-minard-cinquante-cartes</a:t>
            </a:r>
            <a:r>
              <a:rPr lang="en"/>
              <a:t> </a:t>
            </a:r>
            <a:endParaRPr/>
          </a:p>
        </p:txBody>
      </p:sp>
      <p:pic>
        <p:nvPicPr>
          <p:cNvPr descr="JPEG - 292.1 ko" id="331" name="Google Shape;331;p46" title="Carte figurative et approximative des poids des bestiaux venus á Paris sur les chemins de fer en 1862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525" y="0"/>
            <a:ext cx="6086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 de flux animées</a:t>
            </a:r>
            <a:endParaRPr/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http://maps.tnc.org/</a:t>
            </a:r>
            <a:br>
              <a:rPr lang="en" u="sng">
                <a:solidFill>
                  <a:schemeClr val="hlink"/>
                </a:solidFill>
                <a:hlinkClick r:id="rId4"/>
              </a:rPr>
            </a:br>
            <a:r>
              <a:rPr lang="en" u="sng">
                <a:solidFill>
                  <a:schemeClr val="hlink"/>
                </a:solidFill>
                <a:hlinkClick r:id="rId5"/>
              </a:rPr>
              <a:t>migrations-in-motion/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7"/>
          <p:cNvSpPr txBox="1"/>
          <p:nvPr/>
        </p:nvSpPr>
        <p:spPr>
          <a:xfrm>
            <a:off x="3349450" y="4653000"/>
            <a:ext cx="57177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000" y="931813"/>
            <a:ext cx="5852575" cy="32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GEO+NETWORK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https://docs.google.com/presentation/d/1J2smDZOr664zUWrpScqSU8U2tFHeKD4qLhRaKXtPE2c/edit#slide=id.p12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pasted-image.png" id="348" name="Google Shape;348;p48"/>
          <p:cNvPicPr preferRelativeResize="0"/>
          <p:nvPr/>
        </p:nvPicPr>
        <p:blipFill rotWithShape="1">
          <a:blip r:embed="rId4">
            <a:alphaModFix/>
          </a:blip>
          <a:srcRect b="18800" l="0" r="0" t="16791"/>
          <a:stretch/>
        </p:blipFill>
        <p:spPr>
          <a:xfrm>
            <a:off x="2017000" y="1355000"/>
            <a:ext cx="5574000" cy="27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GEO+NETWORK</a:t>
            </a:r>
            <a:endParaRPr/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1" y="1289026"/>
            <a:ext cx="3326449" cy="33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Isochrones</a:t>
            </a:r>
            <a:endParaRPr/>
          </a:p>
        </p:txBody>
      </p:sp>
      <p:sp>
        <p:nvSpPr>
          <p:cNvPr id="361" name="Google Shape;361;p50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https://www.atelier01.net/metro/paris/isochrone/</a:t>
            </a:r>
            <a:r>
              <a:rPr lang="en"/>
              <a:t> </a:t>
            </a:r>
            <a:endParaRPr/>
          </a:p>
        </p:txBody>
      </p:sp>
      <p:sp>
        <p:nvSpPr>
          <p:cNvPr id="362" name="Google Shape;362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900" y="518225"/>
            <a:ext cx="5711699" cy="4107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76" y="647425"/>
            <a:ext cx="8896826" cy="384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 Screenshot 1" id="93" name="Google Shape;93;p16"/>
          <p:cNvPicPr preferRelativeResize="0"/>
          <p:nvPr/>
        </p:nvPicPr>
        <p:blipFill rotWithShape="1">
          <a:blip r:embed="rId3">
            <a:alphaModFix/>
          </a:blip>
          <a:srcRect b="14609" l="20948" r="20585" t="29219"/>
          <a:stretch/>
        </p:blipFill>
        <p:spPr>
          <a:xfrm>
            <a:off x="3290950" y="223100"/>
            <a:ext cx="2562125" cy="43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3370038" y="4595550"/>
            <a:ext cx="24039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Waze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Projections</a:t>
            </a:r>
            <a:endParaRPr/>
          </a:p>
        </p:txBody>
      </p:sp>
      <p:sp>
        <p:nvSpPr>
          <p:cNvPr id="377" name="Google Shape;377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5" y="786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de Mercator</a:t>
            </a:r>
            <a:endParaRPr/>
          </a:p>
        </p:txBody>
      </p:sp>
      <p:sp>
        <p:nvSpPr>
          <p:cNvPr id="390" name="Google Shape;390;p54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original image" id="392" name="Google Shape;3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000" y="936600"/>
            <a:ext cx="5842000" cy="3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/>
          <p:nvPr>
            <p:ph type="title"/>
          </p:nvPr>
        </p:nvSpPr>
        <p:spPr>
          <a:xfrm>
            <a:off x="319500" y="936600"/>
            <a:ext cx="2808000" cy="17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rojection de Mercator avec indicateurs de déformation de Tissot.</a:t>
            </a:r>
            <a:endParaRPr/>
          </a:p>
        </p:txBody>
      </p:sp>
      <p:sp>
        <p:nvSpPr>
          <p:cNvPr id="398" name="Google Shape;398;p55"/>
          <p:cNvSpPr txBox="1"/>
          <p:nvPr>
            <p:ph idx="1" type="body"/>
          </p:nvPr>
        </p:nvSpPr>
        <p:spPr>
          <a:xfrm>
            <a:off x="319500" y="2566201"/>
            <a:ext cx="2808000" cy="20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Par Eric Gaba (Sting - fr:Sting) — Travail personnel Data : U.S. NGDC World Coast Line (public domain), CC BY-SA 4.0, https://commons.wikimedia.org/w/index.php?curid=4677929</a:t>
            </a:r>
            <a:endParaRPr sz="900"/>
          </a:p>
        </p:txBody>
      </p:sp>
      <p:sp>
        <p:nvSpPr>
          <p:cNvPr id="399" name="Google Shape;399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225" y="152400"/>
            <a:ext cx="4864037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6"/>
          <p:cNvPicPr preferRelativeResize="0"/>
          <p:nvPr/>
        </p:nvPicPr>
        <p:blipFill rotWithShape="1">
          <a:blip r:embed="rId3">
            <a:alphaModFix/>
          </a:blip>
          <a:srcRect b="0" l="0" r="49784" t="0"/>
          <a:stretch/>
        </p:blipFill>
        <p:spPr>
          <a:xfrm>
            <a:off x="0" y="348825"/>
            <a:ext cx="2117850" cy="25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Problème de Mercator</a:t>
            </a:r>
            <a:endParaRPr/>
          </a:p>
        </p:txBody>
      </p:sp>
      <p:sp>
        <p:nvSpPr>
          <p:cNvPr id="407" name="Google Shape;407;p5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Traditionnellement utilisée pour enseigner la géographie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Distortion d’aires en fonction de l’éloignement de l’équateur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Distortion minimisant le “Sud” : </a:t>
            </a:r>
            <a:br>
              <a:rPr lang="en"/>
            </a:br>
            <a:r>
              <a:rPr lang="en"/>
              <a:t>Afrique, Amérique du Sud, Océanie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56"/>
          <p:cNvPicPr preferRelativeResize="0"/>
          <p:nvPr/>
        </p:nvPicPr>
        <p:blipFill rotWithShape="1">
          <a:blip r:embed="rId3">
            <a:alphaModFix/>
          </a:blip>
          <a:srcRect b="0" l="50089" r="0" t="11284"/>
          <a:stretch/>
        </p:blipFill>
        <p:spPr>
          <a:xfrm>
            <a:off x="98950" y="2721925"/>
            <a:ext cx="2117850" cy="2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</a:t>
            </a:r>
            <a:br>
              <a:rPr lang="en"/>
            </a:br>
            <a:r>
              <a:rPr lang="en"/>
              <a:t>de Peters</a:t>
            </a:r>
            <a:endParaRPr/>
          </a:p>
        </p:txBody>
      </p:sp>
      <p:sp>
        <p:nvSpPr>
          <p:cNvPr id="415" name="Google Shape;415;p5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499" y="851000"/>
            <a:ext cx="6017974" cy="3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</a:t>
            </a:r>
            <a:br>
              <a:rPr lang="en"/>
            </a:br>
            <a:r>
              <a:rPr lang="en"/>
              <a:t>de Peters</a:t>
            </a:r>
            <a:endParaRPr/>
          </a:p>
        </p:txBody>
      </p:sp>
      <p:sp>
        <p:nvSpPr>
          <p:cNvPr id="423" name="Google Shape;423;p58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914" y="936599"/>
            <a:ext cx="5829085" cy="37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de Winkel-Tripel</a:t>
            </a:r>
            <a:endParaRPr/>
          </a:p>
        </p:txBody>
      </p:sp>
      <p:sp>
        <p:nvSpPr>
          <p:cNvPr id="431" name="Google Shape;431;p5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3" name="Google Shape;4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500" y="964478"/>
            <a:ext cx="6016501" cy="368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de Winkel-Tripel</a:t>
            </a:r>
            <a:endParaRPr/>
          </a:p>
        </p:txBody>
      </p:sp>
      <p:sp>
        <p:nvSpPr>
          <p:cNvPr id="439" name="Google Shape;439;p60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500" y="936600"/>
            <a:ext cx="6016500" cy="3670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Déplier la Terre</a:t>
            </a:r>
            <a:endParaRPr/>
          </a:p>
        </p:txBody>
      </p:sp>
      <p:sp>
        <p:nvSpPr>
          <p:cNvPr id="447" name="Google Shape;447;p6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http://www.win.tue.nl/~vanwijk/</a:t>
            </a:r>
            <a:br>
              <a:rPr lang="en" u="sng">
                <a:solidFill>
                  <a:schemeClr val="hlink"/>
                </a:solidFill>
                <a:hlinkClick r:id="rId4"/>
              </a:rPr>
            </a:br>
            <a:r>
              <a:rPr lang="en" u="sng">
                <a:solidFill>
                  <a:schemeClr val="hlink"/>
                </a:solidFill>
                <a:hlinkClick r:id="rId5"/>
              </a:rPr>
              <a:t>myriahedral/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http://www.bldgblog.com/2009/12/</a:t>
            </a:r>
            <a:br>
              <a:rPr lang="en" u="sng">
                <a:solidFill>
                  <a:schemeClr val="hlink"/>
                </a:solidFill>
                <a:hlinkClick r:id="rId7"/>
              </a:rPr>
            </a:br>
            <a:r>
              <a:rPr lang="en" u="sng">
                <a:solidFill>
                  <a:schemeClr val="hlink"/>
                </a:solidFill>
                <a:hlinkClick r:id="rId8"/>
              </a:rPr>
              <a:t>cracking-the-planet/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https://www.youtube.com/watch?</a:t>
            </a:r>
            <a:br>
              <a:rPr lang="en" u="sng">
                <a:solidFill>
                  <a:schemeClr val="hlink"/>
                </a:solidFill>
                <a:hlinkClick r:id="rId10"/>
              </a:rPr>
            </a:br>
            <a:r>
              <a:rPr lang="en" u="sng">
                <a:solidFill>
                  <a:schemeClr val="hlink"/>
                </a:solidFill>
                <a:hlinkClick r:id="rId11"/>
              </a:rPr>
              <a:t>v=b1xXTi1nFCo</a:t>
            </a:r>
            <a:r>
              <a:rPr lang="en"/>
              <a:t> </a:t>
            </a:r>
            <a:endParaRPr/>
          </a:p>
        </p:txBody>
      </p:sp>
      <p:sp>
        <p:nvSpPr>
          <p:cNvPr id="448" name="Google Shape;448;p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27500" y="311150"/>
            <a:ext cx="6032500" cy="45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4938"/>
            <a:ext cx="914400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964200" y="4318500"/>
            <a:ext cx="7215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https://hi.stamen.com/msnbc-hurricane-maps-are-live-54c304c9abc1#.89isxhqvj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Déplier la Terre</a:t>
            </a:r>
            <a:endParaRPr/>
          </a:p>
        </p:txBody>
      </p:sp>
      <p:sp>
        <p:nvSpPr>
          <p:cNvPr id="455" name="Google Shape;455;p6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http://teczno.com/faumaxion-II/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Projection dymaxion </a:t>
            </a:r>
            <a:br>
              <a:rPr lang="en"/>
            </a:br>
            <a:r>
              <a:rPr lang="en"/>
              <a:t>de Buckminster Fuller</a:t>
            </a:r>
            <a:endParaRPr/>
          </a:p>
        </p:txBody>
      </p:sp>
      <p:sp>
        <p:nvSpPr>
          <p:cNvPr id="456" name="Google Shape;456;p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p62"/>
          <p:cNvPicPr preferRelativeResize="0"/>
          <p:nvPr/>
        </p:nvPicPr>
        <p:blipFill rotWithShape="1">
          <a:blip r:embed="rId4">
            <a:alphaModFix/>
          </a:blip>
          <a:srcRect b="0" l="17094" r="7864" t="0"/>
          <a:stretch/>
        </p:blipFill>
        <p:spPr>
          <a:xfrm>
            <a:off x="3077025" y="425250"/>
            <a:ext cx="6066976" cy="4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xkcd.com/977</a:t>
            </a:r>
            <a:r>
              <a:rPr lang="en"/>
              <a:t> </a:t>
            </a:r>
            <a:endParaRPr/>
          </a:p>
        </p:txBody>
      </p:sp>
      <p:sp>
        <p:nvSpPr>
          <p:cNvPr id="463" name="Google Shape;463;p6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original image" id="465" name="Google Shape;46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83725"/>
            <a:ext cx="9144000" cy="330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https://github.com/d3/d3-geo-projection</a:t>
            </a:r>
            <a:r>
              <a:rPr lang="en" sz="2400"/>
              <a:t> </a:t>
            </a:r>
            <a:endParaRPr sz="2400"/>
          </a:p>
        </p:txBody>
      </p:sp>
      <p:sp>
        <p:nvSpPr>
          <p:cNvPr id="471" name="Google Shape;471;p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477" name="Google Shape;477;p6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Données spatiales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de cartes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Projections</a:t>
            </a:r>
            <a:endParaRPr sz="1400"/>
          </a:p>
        </p:txBody>
      </p:sp>
      <p:sp>
        <p:nvSpPr>
          <p:cNvPr id="478" name="Google Shape;478;p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450" y="246888"/>
            <a:ext cx="8205949" cy="46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</a:t>
            </a:r>
            <a:br>
              <a:rPr lang="en"/>
            </a:br>
            <a:r>
              <a:rPr lang="en"/>
              <a:t>MBTA Data</a:t>
            </a:r>
            <a:endParaRPr/>
          </a:p>
        </p:txBody>
      </p:sp>
      <p:sp>
        <p:nvSpPr>
          <p:cNvPr id="485" name="Google Shape;485;p66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 du </a:t>
            </a:r>
            <a:br>
              <a:rPr lang="en"/>
            </a:br>
            <a:r>
              <a:rPr lang="en"/>
              <a:t>métro de Boston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http://mbtaviz.github.io/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Projet étudiant de </a:t>
            </a:r>
            <a:br>
              <a:rPr lang="en"/>
            </a:br>
            <a:r>
              <a:rPr lang="en"/>
              <a:t>M. Barry et B. Card (2014)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7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492" name="Google Shape;492;p6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Critique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Cours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Données spatiales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Types de cartes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Projections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Tuto D3 maps</a:t>
            </a:r>
            <a:endParaRPr/>
          </a:p>
        </p:txBody>
      </p:sp>
      <p:sp>
        <p:nvSpPr>
          <p:cNvPr id="493" name="Google Shape;493;p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Charger un fond de carte</a:t>
            </a:r>
            <a:endParaRPr/>
          </a:p>
        </p:txBody>
      </p:sp>
      <p:sp>
        <p:nvSpPr>
          <p:cNvPr id="499" name="Google Shape;499;p68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Attention on utilise d3.v7.js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Fichier de description des états américains :</a:t>
            </a:r>
            <a:br>
              <a:rPr lang="en"/>
            </a:br>
            <a:r>
              <a:rPr lang="en" sz="1000" u="sng">
                <a:solidFill>
                  <a:schemeClr val="hlink"/>
                </a:solidFill>
                <a:hlinkClick r:id="rId3"/>
              </a:rPr>
              <a:t>https://raw.githubusercontent.com/alignedleft/d3-book/master/chapter_12/us-states.json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Démos: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4"/>
              </a:rPr>
              <a:t>https://codesandbox.io/embed/d3-carto-tp3-72vry</a:t>
            </a:r>
            <a:r>
              <a:rPr lang="en" sz="1000"/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https://codesandbox.io/s/d3-carto-cm1-9ibd4?file=/index.html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0" name="Google Shape;500;p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68"/>
          <p:cNvSpPr txBox="1"/>
          <p:nvPr/>
        </p:nvSpPr>
        <p:spPr>
          <a:xfrm>
            <a:off x="3720650" y="0"/>
            <a:ext cx="5423400" cy="50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1B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&lt;script&gt;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r>
              <a:rPr lang="en" sz="1100">
                <a:solidFill>
                  <a:srgbClr val="3F51B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var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width = </a:t>
            </a:r>
            <a:r>
              <a:rPr lang="en" sz="1100">
                <a:solidFill>
                  <a:srgbClr val="C5392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700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,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height = </a:t>
            </a:r>
            <a:r>
              <a:rPr lang="en" sz="1100">
                <a:solidFill>
                  <a:srgbClr val="C5392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580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;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r>
              <a:rPr lang="en" sz="1100">
                <a:solidFill>
                  <a:srgbClr val="3F51B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var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svg = d3.select( </a:t>
            </a:r>
            <a:r>
              <a:rPr lang="en" sz="1100">
                <a:solidFill>
                  <a:srgbClr val="388E3C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"body"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)    </a:t>
            </a:r>
            <a:r>
              <a:rPr lang="en" sz="1100">
                <a:solidFill>
                  <a:srgbClr val="D81B6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creation du svg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    .append( </a:t>
            </a:r>
            <a:r>
              <a:rPr lang="en" sz="1100">
                <a:solidFill>
                  <a:srgbClr val="388E3C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"svg"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)         </a:t>
            </a:r>
            <a:r>
              <a:rPr lang="en" sz="1100">
                <a:solidFill>
                  <a:srgbClr val="D81B6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dans le dom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  .attr( </a:t>
            </a:r>
            <a:r>
              <a:rPr lang="en" sz="1100">
                <a:solidFill>
                  <a:srgbClr val="388E3C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"width"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, width )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  .attr( </a:t>
            </a:r>
            <a:r>
              <a:rPr lang="en" sz="1100">
                <a:solidFill>
                  <a:srgbClr val="388E3C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"height"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, height );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r>
              <a:rPr lang="en" sz="1100">
                <a:solidFill>
                  <a:srgbClr val="3F51B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var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projection = d3.geoAlbersUsa()        </a:t>
            </a:r>
            <a:r>
              <a:rPr lang="en" sz="1100">
                <a:solidFill>
                  <a:srgbClr val="D81B6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definition de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  .translate([width/</a:t>
            </a:r>
            <a:r>
              <a:rPr lang="en" sz="1100">
                <a:solidFill>
                  <a:srgbClr val="C5392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, height/</a:t>
            </a:r>
            <a:r>
              <a:rPr lang="en" sz="1100">
                <a:solidFill>
                  <a:srgbClr val="C5392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])     </a:t>
            </a:r>
            <a:r>
              <a:rPr lang="en" sz="1100">
                <a:solidFill>
                  <a:srgbClr val="D81B6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la projection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r>
              <a:rPr lang="en" sz="1100">
                <a:solidFill>
                  <a:srgbClr val="3F51B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var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path = d3.geo.path()          </a:t>
            </a:r>
            <a:r>
              <a:rPr lang="en" sz="1100">
                <a:solidFill>
                  <a:srgbClr val="D81B6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mapping des donnees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  .projection(projection);    </a:t>
            </a:r>
            <a:r>
              <a:rPr lang="en" sz="1100">
                <a:solidFill>
                  <a:srgbClr val="D81B6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spatiales a la proj.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r>
              <a:rPr lang="en" sz="1100">
                <a:solidFill>
                  <a:srgbClr val="D81B6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chargement des donnees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d3.json(</a:t>
            </a:r>
            <a:r>
              <a:rPr lang="en" sz="1100">
                <a:solidFill>
                  <a:srgbClr val="388E3C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"us-states.json"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).then(</a:t>
            </a:r>
            <a:r>
              <a:rPr lang="en" sz="1100">
                <a:solidFill>
                  <a:srgbClr val="3F51B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function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(json) {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svg.selectAll(</a:t>
            </a:r>
            <a:r>
              <a:rPr lang="en" sz="1100">
                <a:solidFill>
                  <a:srgbClr val="388E3C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"path"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)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   .data(json.features)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   .enter()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   .append(</a:t>
            </a:r>
            <a:r>
              <a:rPr lang="en" sz="1100">
                <a:solidFill>
                  <a:srgbClr val="388E3C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"path"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)        </a:t>
            </a:r>
            <a:r>
              <a:rPr lang="en" sz="1100">
                <a:solidFill>
                  <a:srgbClr val="D81B6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“magie d3” : lien geojson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   .attr(</a:t>
            </a:r>
            <a:r>
              <a:rPr lang="en" sz="1100">
                <a:solidFill>
                  <a:srgbClr val="388E3C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"d"</a:t>
            </a: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, path);      </a:t>
            </a:r>
            <a:r>
              <a:rPr lang="en" sz="1100">
                <a:solidFill>
                  <a:srgbClr val="D81B6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-&gt; </a:t>
            </a:r>
            <a:r>
              <a:rPr lang="en" sz="1100">
                <a:solidFill>
                  <a:srgbClr val="D81B6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coordonnées</a:t>
            </a:r>
            <a:r>
              <a:rPr lang="en" sz="1100">
                <a:solidFill>
                  <a:srgbClr val="D81B6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ecran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});</a:t>
            </a:r>
            <a:endParaRPr sz="1100">
              <a:solidFill>
                <a:srgbClr val="37474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1B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&lt;/script&gt;</a:t>
            </a:r>
            <a:endParaRPr sz="11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Mapping de données</a:t>
            </a:r>
            <a:endParaRPr/>
          </a:p>
        </p:txBody>
      </p:sp>
      <p:sp>
        <p:nvSpPr>
          <p:cNvPr id="507" name="Google Shape;507;p6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Chargement des données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Choix des couleurs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Construction de la carte choroplèthe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https://codesandbox.io/s/d3-carto-cm2-etjs1</a:t>
            </a:r>
            <a:r>
              <a:rPr lang="en"/>
              <a:t> </a:t>
            </a:r>
            <a:endParaRPr/>
          </a:p>
        </p:txBody>
      </p:sp>
      <p:sp>
        <p:nvSpPr>
          <p:cNvPr id="508" name="Google Shape;508;p6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69"/>
          <p:cNvSpPr txBox="1"/>
          <p:nvPr/>
        </p:nvSpPr>
        <p:spPr>
          <a:xfrm>
            <a:off x="3478550" y="0"/>
            <a:ext cx="814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b="1"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s-states.json</a:t>
            </a:r>
            <a:endParaRPr b="1" sz="120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"type"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"FeatureCollection"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"features"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:[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"type"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"Feature"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"id"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"01"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"properties"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:{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"name"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"Alabama"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b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"geometry"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:{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"type"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"Polygon"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"coordinates"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:[[[-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87.359296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35.00118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85.606675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34.984749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85.431413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34.124869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85.184951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32.859696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85.069935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32.580372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84.960397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32.421541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85.004212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32.322956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84.889196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32.262709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85.058981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32.13674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85.053504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32.01077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85.141136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31.840985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85.042551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31.539753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85.113751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31.27686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85.004212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31.003013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85.497137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30.997536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87.600282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30.997536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87.633143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30.86609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87.408589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30.674397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87.446927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30.510088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87.37025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30.427934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87.518128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30.280057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87.655051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30.247195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87.90699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30.411504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87.934375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30.657966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88.011052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30.685351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88.10416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30.499135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88.137022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30.318396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88.394438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30.367688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88.471115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31.895754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88.241084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33.796253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88.098683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34.891641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88.202745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34.995703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87.359296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35.00118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]]]}},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"type"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"Feature"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"id"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"02"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"properties"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:{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"name"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"Alaska"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b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"geometry"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:{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"type"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"MultiPolygon"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"coordinates"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:[[[[-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131.602021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55.117982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131.569159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55.28229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131.355558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55.183705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131.38842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55.01392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131.645836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55.035827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131.602021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55.117982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]]],[[[-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131.832052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55.42469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131.645836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55.304197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131.749898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55.128935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131.832052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55.189182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131.832052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55.42469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]]],[[[-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132.976733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56.437924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132.735747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56.459832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132.631685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56.421493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132.664547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56.273616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132.878148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56.240754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133.069841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56.333862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132.976733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56.437924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]]],[[[-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133.595627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56.350293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]]]}}</a:t>
            </a:r>
            <a:b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...]}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us-ag-productivity-2004.csv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state,value</a:t>
            </a:r>
            <a:endParaRPr sz="9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Alabama,1.1791</a:t>
            </a:r>
            <a:endParaRPr sz="9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Arkansas,1.3705</a:t>
            </a:r>
            <a:endParaRPr sz="9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California,1.7979</a:t>
            </a:r>
            <a:endParaRPr sz="9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9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Mapping de données</a:t>
            </a:r>
            <a:endParaRPr/>
          </a:p>
        </p:txBody>
      </p:sp>
      <p:sp>
        <p:nvSpPr>
          <p:cNvPr id="515" name="Google Shape;515;p70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Chargement des données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Choix des couleurs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Construction de la carte </a:t>
            </a:r>
            <a:r>
              <a:rPr lang="en"/>
              <a:t>choroplèthe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https://codesandbox.io/s/d3-carto-cm2-etjs1</a:t>
            </a:r>
            <a:endParaRPr/>
          </a:p>
        </p:txBody>
      </p:sp>
      <p:sp>
        <p:nvSpPr>
          <p:cNvPr id="516" name="Google Shape;516;p7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70"/>
          <p:cNvSpPr txBox="1"/>
          <p:nvPr/>
        </p:nvSpPr>
        <p:spPr>
          <a:xfrm>
            <a:off x="3478550" y="0"/>
            <a:ext cx="6876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width = 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700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height = 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580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svg = d3.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"body"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).append(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"svg"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.attr(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"width"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width 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.attr(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"height"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height 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 = svg.append(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"g"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projection = d3.geoAlbersUsa()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.translate([width/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height/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]).scale([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500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path = d3.geoPath().projection(projection);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color = d3.scaleQuantize()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.range([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"#edf8e9"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"#bae4b3"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"#74c476"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"#31a354"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"#006d2c"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Chargement des donnees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d3.csv(</a:t>
            </a:r>
            <a:r>
              <a:rPr b="1"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"us-ag-productivity-2004.csv")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.then(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(data) {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//Set input domain for color scale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color.domain([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d3.min(data,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(d) {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d.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}),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d3.max(data,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(d) {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d.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})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]);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d3.json(</a:t>
            </a:r>
            <a:r>
              <a:rPr b="1"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"us-states.json"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).then(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(json) {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Mapping de données</a:t>
            </a:r>
            <a:endParaRPr/>
          </a:p>
        </p:txBody>
      </p:sp>
      <p:sp>
        <p:nvSpPr>
          <p:cNvPr id="523" name="Google Shape;523;p71"/>
          <p:cNvSpPr txBox="1"/>
          <p:nvPr>
            <p:ph idx="1" type="body"/>
          </p:nvPr>
        </p:nvSpPr>
        <p:spPr>
          <a:xfrm>
            <a:off x="319500" y="1846800"/>
            <a:ext cx="26262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Chargement des données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Choix des couleurs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http://colorbrewer2.org/</a:t>
            </a:r>
            <a:r>
              <a:rPr lang="en"/>
              <a:t>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https://observablehq.com/</a:t>
            </a:r>
            <a:br>
              <a:rPr lang="en" u="sng">
                <a:solidFill>
                  <a:schemeClr val="hlink"/>
                </a:solidFill>
                <a:hlinkClick r:id="rId5"/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@d3/color-schemes</a:t>
            </a:r>
            <a:r>
              <a:rPr lang="en"/>
              <a:t>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Construction de la carte </a:t>
            </a:r>
            <a:r>
              <a:rPr lang="en"/>
              <a:t>choroplèthe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https://codesandbox.io/s/d3-carto-cm2-etjs1</a:t>
            </a:r>
            <a:endParaRPr/>
          </a:p>
        </p:txBody>
      </p:sp>
      <p:sp>
        <p:nvSpPr>
          <p:cNvPr id="524" name="Google Shape;524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71"/>
          <p:cNvSpPr txBox="1"/>
          <p:nvPr/>
        </p:nvSpPr>
        <p:spPr>
          <a:xfrm>
            <a:off x="3075425" y="0"/>
            <a:ext cx="6928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width = 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700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height = 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580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svg = d3.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"body"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).append(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"svg"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.attr(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"width"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width 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.attr(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"height"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height 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 = svg.append(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"g"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projection = d3.geoAlbersUsa()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.translate([width/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height/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]).scale([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500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path = d3.geoPath().projection(projection);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On définit l’échelle de couleur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color = d3.scaleQuantize()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.range([</a:t>
            </a:r>
            <a:r>
              <a:rPr b="1"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"#edf8e9"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"#bae4b3"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"#74c476"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"#31a354"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"#006d2c"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Chargement des donnees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d3.csv(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"us-ag-productivity-2004.csv")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.then(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(data)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//Set input domain for color scale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color.domain([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d3.min(data,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(d) {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d.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}),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d3.max(data,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(d) { 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d.</a:t>
            </a:r>
            <a:r>
              <a:rPr b="1"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})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]);</a:t>
            </a:r>
            <a:endParaRPr b="1"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d3.json(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"us-states.json"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).then(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(json)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875" y="122450"/>
            <a:ext cx="7025499" cy="48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652250" y="4445250"/>
            <a:ext cx="5839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Kay, M., Kola, T., Hullman, J. R., &amp; Munson, S. A. (2016, May). When (ish) is My Bus? User-centered Visualizations of Uncertainty in Everyday, Mobile Predictive Systems.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2016 CHI Conference on Human Factors in Computing Systems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(pp. 5092-5103). ACM.</a:t>
            </a:r>
            <a:endParaRPr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Mapping de données</a:t>
            </a:r>
            <a:endParaRPr/>
          </a:p>
        </p:txBody>
      </p:sp>
      <p:sp>
        <p:nvSpPr>
          <p:cNvPr id="531" name="Google Shape;531;p72"/>
          <p:cNvSpPr txBox="1"/>
          <p:nvPr>
            <p:ph idx="1" type="body"/>
          </p:nvPr>
        </p:nvSpPr>
        <p:spPr>
          <a:xfrm>
            <a:off x="319500" y="1846800"/>
            <a:ext cx="25575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Chargement des données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Choix des couleurs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Construction de la carte </a:t>
            </a:r>
            <a:r>
              <a:rPr b="1" lang="en"/>
              <a:t>choroplèthe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https://codesandbox.io/s/d3-carto-cm2-etjs1</a:t>
            </a:r>
            <a:endParaRPr/>
          </a:p>
        </p:txBody>
      </p:sp>
      <p:sp>
        <p:nvSpPr>
          <p:cNvPr id="532" name="Google Shape;532;p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72"/>
          <p:cNvSpPr txBox="1"/>
          <p:nvPr/>
        </p:nvSpPr>
        <p:spPr>
          <a:xfrm>
            <a:off x="2960950" y="0"/>
            <a:ext cx="7043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Chargement des donnees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d3.csv(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"us-ag-productivity-2004.csv"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(data)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d3.json(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"us-states.json"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(json)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//On fusionne les donnees avec le GeoJSON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= 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i &lt; data.length; i++)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//Nom de l'etat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dataState = data[i].state;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//Valeur associee a l'etat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dataValue = parseFloat(data[i].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//Recherche de l'etat dans le GeoJSON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 = 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j &lt; json.features.length; j++)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jsonState = json.features[j].properties.name;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(dataState == jsonState)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//On injecte la valeur de l'Etat dans le json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json.features[j].properties.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dataValue;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//Pas besoin de chercher plus loin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3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Mapping de données</a:t>
            </a:r>
            <a:endParaRPr/>
          </a:p>
        </p:txBody>
      </p:sp>
      <p:sp>
        <p:nvSpPr>
          <p:cNvPr id="539" name="Google Shape;539;p73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Chargement des données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Choix des couleurs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/>
              <a:t>Construction de la carte choroplèthe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https://codesandbox.io/s/d3-carto-cm2-etjs1</a:t>
            </a:r>
            <a:endParaRPr/>
          </a:p>
        </p:txBody>
      </p:sp>
      <p:sp>
        <p:nvSpPr>
          <p:cNvPr id="540" name="Google Shape;540;p7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73"/>
          <p:cNvSpPr txBox="1"/>
          <p:nvPr/>
        </p:nvSpPr>
        <p:spPr>
          <a:xfrm>
            <a:off x="3562350" y="0"/>
            <a:ext cx="6441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Chargement des donnees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d3.csv(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"us-ag-productivity-2004.csv"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).then(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(data)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d3.json(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"us-states.json"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).then(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(json)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g.selectAll(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"path"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.data(json.features)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.enter()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.append(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"path"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.attr(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path)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.style(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"fill"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//on prend la valeur recuperee plus haut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d.properties.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color(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si pas de valeur alors en gris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"#ccc"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exemple à reprendre</a:t>
            </a:r>
            <a:endParaRPr/>
          </a:p>
        </p:txBody>
      </p:sp>
      <p:sp>
        <p:nvSpPr>
          <p:cNvPr id="547" name="Google Shape;547;p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160" y="1211351"/>
            <a:ext cx="5564403" cy="3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26dzxoao6i3hh.cloudfront.net/items/431R3k191o0r0j3c000R/Screen%20Recording%202017-11-29%20at%2002.02%20AM.gif?v=35d137e2" id="553" name="Google Shape;55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50" y="2521775"/>
            <a:ext cx="4147226" cy="21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 à faire en TP </a:t>
            </a:r>
            <a:endParaRPr/>
          </a:p>
        </p:txBody>
      </p:sp>
      <p:sp>
        <p:nvSpPr>
          <p:cNvPr id="555" name="Google Shape;555;p75"/>
          <p:cNvSpPr txBox="1"/>
          <p:nvPr>
            <p:ph idx="1" type="body"/>
          </p:nvPr>
        </p:nvSpPr>
        <p:spPr>
          <a:xfrm>
            <a:off x="236696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Cartographie covid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1. C</a:t>
            </a:r>
            <a:r>
              <a:rPr lang="en"/>
              <a:t>arte </a:t>
            </a:r>
            <a:r>
              <a:rPr b="1" lang="en"/>
              <a:t>choroplèthe</a:t>
            </a:r>
            <a:br>
              <a:rPr b="1" lang="en"/>
            </a:br>
            <a:r>
              <a:rPr lang="en"/>
              <a:t>(pas symbolique)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2. (bonus) Sl</a:t>
            </a:r>
            <a:r>
              <a:rPr lang="en"/>
              <a:t>ider temporel </a:t>
            </a:r>
            <a:br>
              <a:rPr lang="en"/>
            </a:br>
            <a:r>
              <a:rPr lang="en"/>
              <a:t>lié à la carte </a:t>
            </a:r>
            <a:endParaRPr/>
          </a:p>
        </p:txBody>
      </p:sp>
      <p:sp>
        <p:nvSpPr>
          <p:cNvPr id="556" name="Google Shape;556;p7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7" name="Google Shape;55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21775"/>
            <a:ext cx="2105311" cy="194849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5"/>
          <p:cNvSpPr txBox="1"/>
          <p:nvPr/>
        </p:nvSpPr>
        <p:spPr>
          <a:xfrm>
            <a:off x="61525" y="3953750"/>
            <a:ext cx="30000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1. </a:t>
            </a:r>
            <a:endParaRPr/>
          </a:p>
        </p:txBody>
      </p:sp>
      <p:sp>
        <p:nvSpPr>
          <p:cNvPr id="559" name="Google Shape;559;p75"/>
          <p:cNvSpPr txBox="1"/>
          <p:nvPr/>
        </p:nvSpPr>
        <p:spPr>
          <a:xfrm>
            <a:off x="5620950" y="3975950"/>
            <a:ext cx="3000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Références D3 cartographie</a:t>
            </a:r>
            <a:endParaRPr/>
          </a:p>
        </p:txBody>
      </p:sp>
      <p:sp>
        <p:nvSpPr>
          <p:cNvPr id="565" name="Google Shape;565;p7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Livre </a:t>
            </a:r>
            <a:r>
              <a:rPr lang="en"/>
              <a:t>Interactive Data Visualization for the Web</a:t>
            </a: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 </a:t>
            </a:r>
            <a:br>
              <a:rPr lang="en" sz="3000">
                <a:latin typeface="Raleway"/>
                <a:ea typeface="Raleway"/>
                <a:cs typeface="Raleway"/>
                <a:sym typeface="Raleway"/>
              </a:rPr>
            </a:br>
            <a:r>
              <a:rPr lang="en" u="sng">
                <a:solidFill>
                  <a:schemeClr val="hlink"/>
                </a:solidFill>
                <a:hlinkClick r:id="rId3"/>
              </a:rPr>
              <a:t>Chapter 12. Geomapping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Données GeoJSON France 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https://github.com/gregoiredavid/france-geojson/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https://maptimeboston.github.io/d3-maptime/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M. Bostock : </a:t>
            </a:r>
            <a:r>
              <a:rPr lang="en" u="sng">
                <a:solidFill>
                  <a:schemeClr val="hlink"/>
                </a:solidFill>
                <a:hlinkClick r:id="rId6"/>
              </a:rPr>
              <a:t>Command Line Cartography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Autres outils</a:t>
            </a:r>
            <a:endParaRPr/>
          </a:p>
        </p:txBody>
      </p:sp>
      <p:sp>
        <p:nvSpPr>
          <p:cNvPr id="572" name="Google Shape;572;p7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Leaflet</a:t>
            </a:r>
            <a:r>
              <a:rPr lang="en"/>
              <a:t> (Web)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Unfolding maps</a:t>
            </a:r>
            <a:r>
              <a:rPr lang="en"/>
              <a:t> (Processing / Java)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Mapbox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Cartodb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QGIS</a:t>
            </a:r>
            <a:endParaRPr/>
          </a:p>
        </p:txBody>
      </p:sp>
      <p:sp>
        <p:nvSpPr>
          <p:cNvPr id="573" name="Google Shape;573;p7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Représentations </a:t>
            </a:r>
            <a:br>
              <a:rPr lang="en"/>
            </a:br>
            <a:r>
              <a:rPr lang="en"/>
              <a:t>non spatiales</a:t>
            </a:r>
            <a:endParaRPr/>
          </a:p>
        </p:txBody>
      </p:sp>
      <p:sp>
        <p:nvSpPr>
          <p:cNvPr id="579" name="Google Shape;579;p7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7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http://www.ericson.net/content/2011/10/when-maps-shouldnt-be-maps/</a:t>
            </a:r>
            <a:r>
              <a:rPr lang="en"/>
              <a:t> </a:t>
            </a:r>
            <a:endParaRPr/>
          </a:p>
        </p:txBody>
      </p:sp>
      <p:sp>
        <p:nvSpPr>
          <p:cNvPr id="586" name="Google Shape;586;p7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Critiques alternatives</a:t>
            </a:r>
            <a:endParaRPr/>
          </a:p>
        </p:txBody>
      </p:sp>
      <p:sp>
        <p:nvSpPr>
          <p:cNvPr id="592" name="Google Shape;592;p8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81"/>
          <p:cNvSpPr txBox="1"/>
          <p:nvPr>
            <p:ph idx="4294967295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 d’Harvard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http://www.cs171.org/2015/assets/slides/16-maps.pdf</a:t>
            </a:r>
            <a:r>
              <a:rPr lang="en"/>
              <a:t> (slide 39)</a:t>
            </a:r>
            <a:endParaRPr/>
          </a:p>
        </p:txBody>
      </p:sp>
      <p:pic>
        <p:nvPicPr>
          <p:cNvPr descr="File:2004 US elections map electoral votes.png" id="599" name="Google Shape;59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63" y="0"/>
            <a:ext cx="7913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7207" l="5044" r="5044" t="10515"/>
          <a:stretch/>
        </p:blipFill>
        <p:spPr>
          <a:xfrm>
            <a:off x="1429150" y="0"/>
            <a:ext cx="6361751" cy="52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996" y="0"/>
            <a:ext cx="6688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7549"/>
            <a:ext cx="9144001" cy="41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3"/>
          <p:cNvSpPr txBox="1"/>
          <p:nvPr/>
        </p:nvSpPr>
        <p:spPr>
          <a:xfrm>
            <a:off x="1125300" y="4655950"/>
            <a:ext cx="6893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https://medium.com/@hint_fm/design-and-redesign-4ab77206cf9#.3avyf29un</a:t>
            </a:r>
            <a:r>
              <a:rPr lang="en"/>
              <a:t> </a:t>
            </a:r>
            <a:endParaRPr/>
          </a:p>
        </p:txBody>
      </p:sp>
      <p:sp>
        <p:nvSpPr>
          <p:cNvPr id="614" name="Google Shape;614;p8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 title="HandMa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050" y="717175"/>
            <a:ext cx="4141900" cy="370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1050150" y="4268550"/>
            <a:ext cx="7043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Extrait de : </a:t>
            </a:r>
            <a:b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Agrawala, M., &amp; Stolte, C. (200). Rendering effective route maps: improving usability through generalization.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28th annual conference on Computer graphics and interactive techniques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(pp. 241-249). ACM.</a:t>
            </a:r>
            <a:endParaRPr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 title="LineDriv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75" y="1293488"/>
            <a:ext cx="3881000" cy="25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 title="Google Map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25" y="1422500"/>
            <a:ext cx="4003450" cy="2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1050150" y="4268550"/>
            <a:ext cx="7043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Extrait de : </a:t>
            </a:r>
            <a:b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Agrawala, M., &amp; Stolte, C. (200). Rendering effective route maps: improving usability through generalization.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28th annual conference on Computer graphics and interactive techniques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(pp. 241-249). ACM.</a:t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4364400" y="2379900"/>
            <a:ext cx="415200" cy="51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